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0" r:id="rId2"/>
  </p:sldMasterIdLst>
  <p:sldIdLst>
    <p:sldId id="322" r:id="rId3"/>
    <p:sldId id="323" r:id="rId4"/>
    <p:sldId id="32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2EDC1E-CA37-49F0-B101-1A541CE09B79}">
          <p14:sldIdLst>
            <p14:sldId id="322"/>
            <p14:sldId id="323"/>
          </p14:sldIdLst>
        </p14:section>
        <p14:section name="Knowledge" id="{5854096D-C211-4CF5-BE5D-5D40829D7629}">
          <p14:sldIdLst>
            <p14:sldId id="321"/>
          </p14:sldIdLst>
        </p14:section>
        <p14:section name="Professionalism" id="{7F3F08E8-A8C0-4618-97E4-89F3B2B78E84}">
          <p14:sldIdLst/>
        </p14:section>
        <p14:section name="Housing" id="{AE235F1D-082D-4727-BEF9-8BB4856CD1E3}">
          <p14:sldIdLst/>
        </p14:section>
        <p14:section name="Community" id="{8697E205-74B3-4D39-939D-891D1F34AC74}">
          <p14:sldIdLst/>
        </p14:section>
        <p14:section name="Efficiency" id="{2737978E-CDEA-4B09-90EE-49DB30FB766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59B"/>
    <a:srgbClr val="036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ED5BA2-D339-4EF0-938A-416BD640768B}" v="14" dt="2023-03-27T22:03:53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EBF3C8AE-4111-4417-B458-E566DFDD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5"/>
            <a:ext cx="10515600" cy="1758950"/>
          </a:xfrm>
        </p:spPr>
        <p:txBody>
          <a:bodyPr/>
          <a:lstStyle>
            <a:lvl1pPr algn="l">
              <a:defRPr b="1">
                <a:solidFill>
                  <a:srgbClr val="0369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CEE8E9-DD8E-4867-B998-44E33B9C3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6925"/>
          </a:xfrm>
        </p:spPr>
        <p:txBody>
          <a:bodyPr/>
          <a:lstStyle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9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0362"/>
            <a:ext cx="10668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DEE424B-365E-4D9D-93F9-03E1D44549FF}"/>
              </a:ext>
            </a:extLst>
          </p:cNvPr>
          <p:cNvSpPr txBox="1">
            <a:spLocks/>
          </p:cNvSpPr>
          <p:nvPr userDrawn="1"/>
        </p:nvSpPr>
        <p:spPr>
          <a:xfrm>
            <a:off x="838200" y="66675"/>
            <a:ext cx="10515600" cy="1758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369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64E62-BA44-473C-A3D2-FC29F1D6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6925"/>
          </a:xfrm>
        </p:spPr>
        <p:txBody>
          <a:bodyPr/>
          <a:lstStyle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1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9875"/>
            <a:ext cx="10691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31B32EA6-6EF3-43A7-978C-CA0A07A73ACE}"/>
              </a:ext>
            </a:extLst>
          </p:cNvPr>
          <p:cNvSpPr txBox="1">
            <a:spLocks/>
          </p:cNvSpPr>
          <p:nvPr userDrawn="1"/>
        </p:nvSpPr>
        <p:spPr>
          <a:xfrm>
            <a:off x="838200" y="66675"/>
            <a:ext cx="10515600" cy="1758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369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A5188E-66B9-4F2C-A300-2DAB6C43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6925"/>
          </a:xfrm>
        </p:spPr>
        <p:txBody>
          <a:bodyPr/>
          <a:lstStyle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5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C31F41-C9FD-45ED-9A0E-02AFFB234CE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BFDD2A-907B-4600-90F4-A9F93551E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6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6925"/>
          </a:xfrm>
        </p:spPr>
        <p:txBody>
          <a:bodyPr/>
          <a:lstStyle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9F7D5A-4817-4524-8450-AE58019D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5"/>
            <a:ext cx="10515600" cy="1758950"/>
          </a:xfrm>
        </p:spPr>
        <p:txBody>
          <a:bodyPr/>
          <a:lstStyle>
            <a:lvl1pPr algn="l">
              <a:defRPr b="1">
                <a:solidFill>
                  <a:srgbClr val="0369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3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AA6DD-4249-4713-887F-DD3686CD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5"/>
            <a:ext cx="10515600" cy="1758950"/>
          </a:xfrm>
        </p:spPr>
        <p:txBody>
          <a:bodyPr/>
          <a:lstStyle>
            <a:lvl1pPr algn="l">
              <a:defRPr b="1">
                <a:solidFill>
                  <a:srgbClr val="0369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F442D7-D927-46A8-A4D2-F95EDF212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6925"/>
          </a:xfrm>
        </p:spPr>
        <p:txBody>
          <a:bodyPr/>
          <a:lstStyle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4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0362"/>
            <a:ext cx="10668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DEE424B-365E-4D9D-93F9-03E1D44549FF}"/>
              </a:ext>
            </a:extLst>
          </p:cNvPr>
          <p:cNvSpPr txBox="1">
            <a:spLocks/>
          </p:cNvSpPr>
          <p:nvPr userDrawn="1"/>
        </p:nvSpPr>
        <p:spPr>
          <a:xfrm>
            <a:off x="838200" y="66675"/>
            <a:ext cx="10515600" cy="1758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369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64E62-BA44-473C-A3D2-FC29F1D6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6925"/>
          </a:xfrm>
        </p:spPr>
        <p:txBody>
          <a:bodyPr/>
          <a:lstStyle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1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9875"/>
            <a:ext cx="10691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31B32EA6-6EF3-43A7-978C-CA0A07A73ACE}"/>
              </a:ext>
            </a:extLst>
          </p:cNvPr>
          <p:cNvSpPr txBox="1">
            <a:spLocks/>
          </p:cNvSpPr>
          <p:nvPr userDrawn="1"/>
        </p:nvSpPr>
        <p:spPr>
          <a:xfrm>
            <a:off x="838200" y="66675"/>
            <a:ext cx="10515600" cy="1758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0369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A5188E-66B9-4F2C-A300-2DAB6C43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6925"/>
          </a:xfrm>
        </p:spPr>
        <p:txBody>
          <a:bodyPr/>
          <a:lstStyle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8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C31F41-C9FD-45ED-9A0E-02AFFB234CE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BFDD2A-907B-4600-90F4-A9F93551E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EBF3C8AE-4111-4417-B458-E566DFDD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5"/>
            <a:ext cx="10515600" cy="1758950"/>
          </a:xfrm>
        </p:spPr>
        <p:txBody>
          <a:bodyPr/>
          <a:lstStyle>
            <a:lvl1pPr algn="l">
              <a:defRPr b="1">
                <a:solidFill>
                  <a:srgbClr val="0369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CEE8E9-DD8E-4867-B998-44E33B9C3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6925"/>
          </a:xfrm>
        </p:spPr>
        <p:txBody>
          <a:bodyPr/>
          <a:lstStyle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8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6925"/>
          </a:xfrm>
        </p:spPr>
        <p:txBody>
          <a:bodyPr/>
          <a:lstStyle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9F7D5A-4817-4524-8450-AE58019D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5"/>
            <a:ext cx="10515600" cy="1758950"/>
          </a:xfrm>
        </p:spPr>
        <p:txBody>
          <a:bodyPr/>
          <a:lstStyle>
            <a:lvl1pPr algn="l">
              <a:defRPr b="1">
                <a:solidFill>
                  <a:srgbClr val="0369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8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AA6DD-4249-4713-887F-DD3686CD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5"/>
            <a:ext cx="10515600" cy="1758950"/>
          </a:xfrm>
        </p:spPr>
        <p:txBody>
          <a:bodyPr/>
          <a:lstStyle>
            <a:lvl1pPr algn="l">
              <a:defRPr b="1">
                <a:solidFill>
                  <a:srgbClr val="0369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F442D7-D927-46A8-A4D2-F95EDF212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6925"/>
          </a:xfrm>
        </p:spPr>
        <p:txBody>
          <a:bodyPr/>
          <a:lstStyle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4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81075"/>
            <a:ext cx="10515600" cy="227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95650"/>
            <a:ext cx="10515600" cy="165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6755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81075"/>
            <a:ext cx="10515600" cy="227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95650"/>
            <a:ext cx="10515600" cy="165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6571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8FCF5F-4A63-B332-5C0E-5ACC28C22983}"/>
              </a:ext>
            </a:extLst>
          </p:cNvPr>
          <p:cNvSpPr txBox="1"/>
          <p:nvPr/>
        </p:nvSpPr>
        <p:spPr>
          <a:xfrm>
            <a:off x="0" y="1"/>
            <a:ext cx="1219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Earlier this year, President Chris Hulser and MLS Chair Isaac Winkles appointed a workgroup that would specifically study the best lockbox solution for all participating boards of ValleyMLS. The workgroup evaluated the current vendor, Supra compared to Sentrilock.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Participating Boards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Huntsville Area Association of Realtors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Athens-Limestone Association of Realtors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Marshall County Board of Realtors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Morgan County Association of Realtors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Northeast Alabama Association of Realtors.  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Association Executives (plus one or two members from each board) was a member of this workgroup.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Workgroup met on 3 occasions to fully evaluate each vendor. (May 5, May 11 and May 24)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Each vendor attended an in person meeting for a demonstration and Q&amp;A with the workgroup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Workgroup unanimously voted to recommend Sentrilock to their respective boards.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Each Participating Board then met with their Board of Directors and presented the workgroups recommendation, and all received affirmative votes to switch to Sentrilock.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7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B99A82-4D26-310B-E648-CFB868B10164}"/>
              </a:ext>
            </a:extLst>
          </p:cNvPr>
          <p:cNvSpPr txBox="1"/>
          <p:nvPr/>
        </p:nvSpPr>
        <p:spPr>
          <a:xfrm>
            <a:off x="661012" y="308472"/>
            <a:ext cx="10146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Exchange Information: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You will receive a one-to-one exchange for your current lockbox (Supra)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exchange will occur in early 2024 (TBA)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monthly fee for your key will not increase with this change</a:t>
            </a:r>
          </a:p>
        </p:txBody>
      </p:sp>
    </p:spTree>
    <p:extLst>
      <p:ext uri="{BB962C8B-B14F-4D97-AF65-F5344CB8AC3E}">
        <p14:creationId xmlns:p14="http://schemas.microsoft.com/office/powerpoint/2010/main" val="427309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BD2DA8-8C21-5C2A-13AC-438F462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6705"/>
            <a:ext cx="10515600" cy="2758132"/>
          </a:xfrm>
        </p:spPr>
        <p:txBody>
          <a:bodyPr>
            <a:normAutofit fontScale="90000"/>
          </a:bodyPr>
          <a:lstStyle/>
          <a:p>
            <a:r>
              <a:rPr lang="en-US" dirty="0"/>
              <a:t>MOTION: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move to Sentrilock Lockbox services after the end of the current Supra contract</a:t>
            </a:r>
          </a:p>
        </p:txBody>
      </p:sp>
    </p:spTree>
    <p:extLst>
      <p:ext uri="{BB962C8B-B14F-4D97-AF65-F5344CB8AC3E}">
        <p14:creationId xmlns:p14="http://schemas.microsoft.com/office/powerpoint/2010/main" val="1954538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1" id="{2E97EAEE-6D62-4A2B-9C68-E22D03EFA54A}" vid="{9BF70910-90D5-429F-A815-B784F360C7F1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1" id="{2E97EAEE-6D62-4A2B-9C68-E22D03EFA54A}" vid="{9BF70910-90D5-429F-A815-B784F360C7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HAAR PPT Template 2019</Template>
  <TotalTime>2881</TotalTime>
  <Words>224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Symbol</vt:lpstr>
      <vt:lpstr>Office Theme</vt:lpstr>
      <vt:lpstr>1_Office Theme</vt:lpstr>
      <vt:lpstr>PowerPoint Presentation</vt:lpstr>
      <vt:lpstr>PowerPoint Presentation</vt:lpstr>
      <vt:lpstr>MOTION:  To move to Sentrilock Lockbox services after the end of the current Supra contract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Perallon</dc:creator>
  <cp:lastModifiedBy>Sean Magers</cp:lastModifiedBy>
  <cp:revision>97</cp:revision>
  <dcterms:created xsi:type="dcterms:W3CDTF">2019-08-02T21:37:15Z</dcterms:created>
  <dcterms:modified xsi:type="dcterms:W3CDTF">2023-08-03T18:00:33Z</dcterms:modified>
</cp:coreProperties>
</file>